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embeddedFontLst>
    <p:embeddedFont>
      <p:font typeface="Open Sans" panose="020B0604020202020204" charset="0"/>
      <p:italic r:id="rId39"/>
      <p:boldItalic r:id="rId40"/>
    </p:embeddedFont>
    <p:embeddedFont>
      <p:font typeface="Poppins" panose="020B0604020202020204" charset="0"/>
      <p:regular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29928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031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9fe1af5d5_0_1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9fe1af5d5_0_1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133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9fe1af5d5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9fe1af5d5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464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9fe1af5d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9fe1af5d5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173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9fe1af5d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b9fe1af5d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976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9fe1af5d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9fe1af5d5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925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9fe1af5d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9fe1af5d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508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9fe1af5d5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b9fe1af5d5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402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9fe1af5d5_0_1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9fe1af5d5_0_1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576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9fe1af5d5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b9fe1af5d5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950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b9fe1af5d5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b9fe1af5d5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93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9fe1af5d5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9fe1af5d5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690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b9fe1af5d5_0_1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b9fe1af5d5_0_1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31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b9fe1af5d5_0_1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b9fe1af5d5_0_1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1474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b9fe1af5d5_0_1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b9fe1af5d5_0_1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674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b9fe1af5d5_0_1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b9fe1af5d5_0_1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702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b9fe1af5d5_0_18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b9fe1af5d5_0_18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5335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b9fe1af5d5_0_1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b9fe1af5d5_0_1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989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bb10e5d7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bb10e5d7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454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b9fe1af5d5_0_1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b9fe1af5d5_0_1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6911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b9fe1af5d5_0_1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b9fe1af5d5_0_1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6183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b9fe1af5d5_0_1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b9fe1af5d5_0_1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427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9fe1af5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9fe1af5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8501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b9fe1af5d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b9fe1af5d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1402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b9fe1af5d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b9fe1af5d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10778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b9fe1af5d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b9fe1af5d5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8761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b9fe1af5d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b9fe1af5d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5987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b9fe1af5d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b9fe1af5d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9395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b9fe1af5d5_0_1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b9fe1af5d5_0_1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1337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b9fe1af5d5_0_1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b9fe1af5d5_0_1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1963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9fe1af5d5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9fe1af5d5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59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9fe1af5d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9fe1af5d5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392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9fe1af5d5_0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9fe1af5d5_0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314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9fe1af5d5_0_1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9fe1af5d5_0_1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609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9fe1af5d5_0_1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9fe1af5d5_0_1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361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9fe1af5d5_0_1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9fe1af5d5_0_1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48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uperagent.support@oyorooms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elagent.oyorooms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elagent.oyorooms.com/superAgent/hom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whFiyEyt-xx5k-foEAudGj0H9utX0hWv/view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elagent.oyorooms.com/superAgent/hom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oreply@oyorooms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765175" y="1217075"/>
            <a:ext cx="5052600" cy="2002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Super Agent Portal for TA (Travel Agent)</a:t>
            </a:r>
            <a:endParaRPr sz="3600" b="1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/>
              <a:t>The steps to Earn Commission</a:t>
            </a:r>
            <a:endParaRPr sz="3300"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40" name="Google Shape;140;p22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1" name="Google Shape;141;p22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p22"/>
          <p:cNvSpPr txBox="1"/>
          <p:nvPr/>
        </p:nvSpPr>
        <p:spPr>
          <a:xfrm>
            <a:off x="0" y="1199650"/>
            <a:ext cx="3171600" cy="27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After successful onboarding, the account Admin will receive the Email through </a:t>
            </a:r>
            <a:r>
              <a:rPr lang="en-GB" sz="1500" u="sng">
                <a:solidFill>
                  <a:srgbClr val="1155CC"/>
                </a:solidFill>
                <a:hlinkClick r:id="rId3"/>
              </a:rPr>
              <a:t>superagent.support@oyorooms.com</a:t>
            </a:r>
            <a:endParaRPr sz="1500">
              <a:solidFill>
                <a:schemeClr val="dk1"/>
              </a:solidFill>
            </a:endParaRPr>
          </a:p>
          <a:p>
            <a:pPr marL="9144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Admin has to share all mandatory details on the same email I.e Bank Account Details, PAN card Copy, Cancel cheque etc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102000" y="906625"/>
            <a:ext cx="6042000" cy="3572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000"/>
              <a:buFont typeface="Arial" panose="020B0604020202020204"/>
              <a:buNone/>
            </a:pPr>
            <a:r>
              <a:rPr lang="en-GB" b="1"/>
              <a:t>Login to TA Portal</a:t>
            </a:r>
            <a:endParaRPr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0" name="Google Shape;150;p23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3"/>
          <p:cNvSpPr txBox="1"/>
          <p:nvPr/>
        </p:nvSpPr>
        <p:spPr>
          <a:xfrm>
            <a:off x="152400" y="1199650"/>
            <a:ext cx="7584300" cy="3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114100" y="648625"/>
            <a:ext cx="8898900" cy="4608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-GB">
                <a:solidFill>
                  <a:srgbClr val="595959"/>
                </a:solidFill>
              </a:rPr>
              <a:t>User can login with registered mobile number and password or can do login with OTP.</a:t>
            </a:r>
            <a:endParaRPr>
              <a:solidFill>
                <a:srgbClr val="595959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-GB">
                <a:solidFill>
                  <a:srgbClr val="595959"/>
                </a:solidFill>
              </a:rPr>
              <a:t>URL is </a:t>
            </a:r>
            <a:r>
              <a:rPr lang="en-GB" u="sng">
                <a:solidFill>
                  <a:srgbClr val="0000FF"/>
                </a:solidFill>
                <a:hlinkClick r:id="rId3"/>
              </a:rPr>
              <a:t>https://travelagent.oyorooms.com/</a:t>
            </a:r>
            <a:endParaRPr>
              <a:solidFill>
                <a:srgbClr val="595959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-GB">
                <a:solidFill>
                  <a:srgbClr val="595959"/>
                </a:solidFill>
              </a:rPr>
              <a:t>Click on Sign In and enter the number.</a:t>
            </a:r>
            <a:endParaRPr>
              <a:solidFill>
                <a:srgbClr val="595959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595959"/>
              </a:solidFill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 rotWithShape="1">
          <a:blip r:embed="rId4"/>
          <a:srcRect t="4114" b="6247"/>
          <a:stretch>
            <a:fillRect/>
          </a:stretch>
        </p:blipFill>
        <p:spPr>
          <a:xfrm>
            <a:off x="311700" y="1685225"/>
            <a:ext cx="4107975" cy="31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 rotWithShape="1">
          <a:blip r:embed="rId5"/>
          <a:srcRect t="4625" b="5728"/>
          <a:stretch>
            <a:fillRect/>
          </a:stretch>
        </p:blipFill>
        <p:spPr>
          <a:xfrm>
            <a:off x="4675875" y="1640750"/>
            <a:ext cx="4245876" cy="32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/>
              <a:buNone/>
            </a:pPr>
            <a:r>
              <a:rPr lang="en-GB" sz="2520" b="1"/>
              <a:t>How to reset password?</a:t>
            </a:r>
            <a:endParaRPr sz="252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20"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60" name="Google Shape;160;p24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1" name="Google Shape;161;p24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" name="Google Shape;162;p24"/>
          <p:cNvSpPr txBox="1"/>
          <p:nvPr/>
        </p:nvSpPr>
        <p:spPr>
          <a:xfrm>
            <a:off x="152400" y="1199650"/>
            <a:ext cx="7584300" cy="3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4"/>
          <p:cNvSpPr/>
          <p:nvPr/>
        </p:nvSpPr>
        <p:spPr>
          <a:xfrm>
            <a:off x="158250" y="1189300"/>
            <a:ext cx="2844900" cy="24351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>
                <a:solidFill>
                  <a:srgbClr val="000000"/>
                </a:solidFill>
              </a:rPr>
              <a:t> Open Super Agent Portal (</a:t>
            </a:r>
            <a:r>
              <a:rPr lang="en-GB" u="sng">
                <a:solidFill>
                  <a:srgbClr val="1155CC"/>
                </a:solidFill>
                <a:hlinkClick r:id="rId3"/>
              </a:rPr>
              <a:t>https://travelagent.oyorooms.com/superAgent/home</a:t>
            </a:r>
            <a:r>
              <a:rPr lang="en-GB"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>
                <a:solidFill>
                  <a:srgbClr val="000000"/>
                </a:solidFill>
              </a:rPr>
              <a:t>Input your 10 digit mobile phone number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>
                <a:solidFill>
                  <a:srgbClr val="000000"/>
                </a:solidFill>
              </a:rPr>
              <a:t>Click on *Sign in with Password*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449850" y="1122838"/>
            <a:ext cx="5382449" cy="3148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4"/>
          <p:cNvCxnSpPr/>
          <p:nvPr/>
        </p:nvCxnSpPr>
        <p:spPr>
          <a:xfrm>
            <a:off x="3003150" y="2406850"/>
            <a:ext cx="2094000" cy="580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000"/>
              <a:buFont typeface="Arial" panose="020B0604020202020204"/>
              <a:buNone/>
            </a:pPr>
            <a:r>
              <a:rPr lang="en-GB" b="1"/>
              <a:t>How to reset password?(Cont.)</a:t>
            </a:r>
            <a:endParaRPr b="1"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2" name="Google Shape;172;p25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25"/>
          <p:cNvSpPr txBox="1"/>
          <p:nvPr/>
        </p:nvSpPr>
        <p:spPr>
          <a:xfrm>
            <a:off x="152400" y="1199650"/>
            <a:ext cx="7584300" cy="3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24325" y="1054388"/>
            <a:ext cx="4921775" cy="30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/>
          <p:nvPr/>
        </p:nvSpPr>
        <p:spPr>
          <a:xfrm>
            <a:off x="397225" y="1268975"/>
            <a:ext cx="2958600" cy="12090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>
                <a:solidFill>
                  <a:srgbClr val="000000"/>
                </a:solidFill>
              </a:rPr>
              <a:t>Click On *Forget Password*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cxnSp>
        <p:nvCxnSpPr>
          <p:cNvPr id="176" name="Google Shape;176;p25"/>
          <p:cNvCxnSpPr/>
          <p:nvPr/>
        </p:nvCxnSpPr>
        <p:spPr>
          <a:xfrm>
            <a:off x="3355825" y="1873475"/>
            <a:ext cx="2139900" cy="924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000"/>
              <a:buFont typeface="Arial" panose="020B0604020202020204"/>
              <a:buNone/>
            </a:pPr>
            <a:r>
              <a:rPr lang="en-GB" b="1"/>
              <a:t>How to reset password?(Cont.)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3" name="Google Shape;183;p26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6"/>
          <p:cNvSpPr txBox="1"/>
          <p:nvPr/>
        </p:nvSpPr>
        <p:spPr>
          <a:xfrm>
            <a:off x="152400" y="1199650"/>
            <a:ext cx="7584300" cy="3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641325" y="886500"/>
            <a:ext cx="5048500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/>
          <p:nvPr/>
        </p:nvSpPr>
        <p:spPr>
          <a:xfrm>
            <a:off x="418350" y="1043200"/>
            <a:ext cx="2604900" cy="20310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>
                <a:solidFill>
                  <a:srgbClr val="000000"/>
                </a:solidFill>
              </a:rPr>
              <a:t>Click on *Change my Password*</a:t>
            </a:r>
            <a:endParaRPr>
              <a:solidFill>
                <a:srgbClr val="000000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>
                <a:solidFill>
                  <a:srgbClr val="000000"/>
                </a:solidFill>
              </a:rPr>
              <a:t>Admin will get reset password link via Email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000"/>
              <a:buFont typeface="Arial" panose="020B0604020202020204"/>
              <a:buNone/>
            </a:pPr>
            <a:r>
              <a:rPr lang="en-GB" b="1"/>
              <a:t>How to reset password?(Cont.)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92" name="Google Shape;192;p27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3" name="Google Shape;193;p27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27"/>
          <p:cNvSpPr txBox="1"/>
          <p:nvPr/>
        </p:nvSpPr>
        <p:spPr>
          <a:xfrm>
            <a:off x="152400" y="1199650"/>
            <a:ext cx="7584300" cy="3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884150" y="996850"/>
            <a:ext cx="4893974" cy="29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/>
          <p:nvPr/>
        </p:nvSpPr>
        <p:spPr>
          <a:xfrm>
            <a:off x="462500" y="1098400"/>
            <a:ext cx="2858700" cy="13356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>
                <a:solidFill>
                  <a:srgbClr val="000000"/>
                </a:solidFill>
              </a:rPr>
              <a:t>Enter new password and Confirm Password</a:t>
            </a:r>
          </a:p>
        </p:txBody>
      </p:sp>
      <p:cxnSp>
        <p:nvCxnSpPr>
          <p:cNvPr id="197" name="Google Shape;197;p27"/>
          <p:cNvCxnSpPr/>
          <p:nvPr/>
        </p:nvCxnSpPr>
        <p:spPr>
          <a:xfrm>
            <a:off x="3321200" y="1766200"/>
            <a:ext cx="563100" cy="711900"/>
          </a:xfrm>
          <a:prstGeom prst="bentConnector3">
            <a:avLst>
              <a:gd name="adj1" fmla="val 4998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/>
              <a:buNone/>
            </a:pPr>
            <a:r>
              <a:rPr lang="en-GB" sz="2500" b="1"/>
              <a:t>Booking Creation Flow</a:t>
            </a:r>
            <a:endParaRPr sz="2500"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" name="Google Shape;204;p28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28"/>
          <p:cNvSpPr txBox="1"/>
          <p:nvPr/>
        </p:nvSpPr>
        <p:spPr>
          <a:xfrm>
            <a:off x="152400" y="1199650"/>
            <a:ext cx="7584300" cy="3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28"/>
          <p:cNvPicPr preferRelativeResize="0"/>
          <p:nvPr/>
        </p:nvPicPr>
        <p:blipFill rotWithShape="1">
          <a:blip r:embed="rId3"/>
          <a:srcRect t="4489" r="5320" b="6081"/>
          <a:stretch>
            <a:fillRect/>
          </a:stretch>
        </p:blipFill>
        <p:spPr>
          <a:xfrm>
            <a:off x="3914850" y="956850"/>
            <a:ext cx="4984152" cy="367555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/>
          <p:nvPr/>
        </p:nvSpPr>
        <p:spPr>
          <a:xfrm>
            <a:off x="205150" y="1377900"/>
            <a:ext cx="3163500" cy="11940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Search for Hotel/Location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Select the check-in/check out date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Select the no. of room/guest</a:t>
            </a:r>
          </a:p>
        </p:txBody>
      </p:sp>
      <p:cxnSp>
        <p:nvCxnSpPr>
          <p:cNvPr id="208" name="Google Shape;208;p28"/>
          <p:cNvCxnSpPr/>
          <p:nvPr/>
        </p:nvCxnSpPr>
        <p:spPr>
          <a:xfrm>
            <a:off x="3368650" y="1974900"/>
            <a:ext cx="750900" cy="700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Google Shape;209;p28"/>
          <p:cNvSpPr/>
          <p:nvPr/>
        </p:nvSpPr>
        <p:spPr>
          <a:xfrm>
            <a:off x="569275" y="3608275"/>
            <a:ext cx="2332800" cy="5691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Click on Search Now</a:t>
            </a:r>
          </a:p>
        </p:txBody>
      </p:sp>
      <p:cxnSp>
        <p:nvCxnSpPr>
          <p:cNvPr id="210" name="Google Shape;210;p28"/>
          <p:cNvCxnSpPr/>
          <p:nvPr/>
        </p:nvCxnSpPr>
        <p:spPr>
          <a:xfrm rot="10800000" flipH="1">
            <a:off x="2902075" y="3653725"/>
            <a:ext cx="1308600" cy="239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 panose="020B0604020202020204"/>
              <a:buNone/>
            </a:pPr>
            <a:r>
              <a:rPr lang="en-GB" sz="2500" b="1"/>
              <a:t>Booking Creation Flow (Cont.)</a:t>
            </a:r>
            <a:endParaRPr sz="2500"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216" name="Google Shape;216;p29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7" name="Google Shape;217;p29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29"/>
          <p:cNvSpPr txBox="1"/>
          <p:nvPr/>
        </p:nvSpPr>
        <p:spPr>
          <a:xfrm>
            <a:off x="152400" y="1199650"/>
            <a:ext cx="7584300" cy="3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" name="Google Shape;219;p29"/>
          <p:cNvPicPr preferRelativeResize="0"/>
          <p:nvPr/>
        </p:nvPicPr>
        <p:blipFill rotWithShape="1">
          <a:blip r:embed="rId3"/>
          <a:srcRect l="921" t="6559"/>
          <a:stretch>
            <a:fillRect/>
          </a:stretch>
        </p:blipFill>
        <p:spPr>
          <a:xfrm>
            <a:off x="178950" y="898975"/>
            <a:ext cx="5678327" cy="3659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9"/>
          <p:cNvSpPr/>
          <p:nvPr/>
        </p:nvSpPr>
        <p:spPr>
          <a:xfrm>
            <a:off x="6611750" y="1035525"/>
            <a:ext cx="2275800" cy="1126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Cross check the details that filled earlier or can change here if required.</a:t>
            </a:r>
          </a:p>
        </p:txBody>
      </p:sp>
      <p:sp>
        <p:nvSpPr>
          <p:cNvPr id="221" name="Google Shape;221;p29"/>
          <p:cNvSpPr/>
          <p:nvPr/>
        </p:nvSpPr>
        <p:spPr>
          <a:xfrm>
            <a:off x="6805200" y="3164475"/>
            <a:ext cx="1934400" cy="500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Click on Continue to Book button</a:t>
            </a:r>
          </a:p>
        </p:txBody>
      </p:sp>
      <p:cxnSp>
        <p:nvCxnSpPr>
          <p:cNvPr id="222" name="Google Shape;222;p29"/>
          <p:cNvCxnSpPr/>
          <p:nvPr/>
        </p:nvCxnSpPr>
        <p:spPr>
          <a:xfrm rot="10800000" flipH="1">
            <a:off x="5746850" y="1598775"/>
            <a:ext cx="864900" cy="644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29"/>
          <p:cNvCxnSpPr/>
          <p:nvPr/>
        </p:nvCxnSpPr>
        <p:spPr>
          <a:xfrm rot="10800000" flipH="1">
            <a:off x="5781000" y="3665175"/>
            <a:ext cx="1991400" cy="5349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000"/>
              <a:buFont typeface="Arial" panose="020B0604020202020204"/>
              <a:buNone/>
            </a:pPr>
            <a:r>
              <a:rPr lang="en-GB" sz="2400" b="1"/>
              <a:t>Booking Creation Flow (Cont.)</a:t>
            </a:r>
            <a:endParaRPr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229" name="Google Shape;229;p30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0" name="Google Shape;230;p30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1" name="Google Shape;231;p30"/>
          <p:cNvSpPr txBox="1"/>
          <p:nvPr/>
        </p:nvSpPr>
        <p:spPr>
          <a:xfrm>
            <a:off x="152400" y="1199650"/>
            <a:ext cx="7584300" cy="3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30"/>
          <p:cNvPicPr preferRelativeResize="0"/>
          <p:nvPr/>
        </p:nvPicPr>
        <p:blipFill rotWithShape="1">
          <a:blip r:embed="rId3"/>
          <a:srcRect l="6976" t="5096"/>
          <a:stretch>
            <a:fillRect/>
          </a:stretch>
        </p:blipFill>
        <p:spPr>
          <a:xfrm>
            <a:off x="239300" y="683750"/>
            <a:ext cx="4984173" cy="389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/>
          <p:nvPr/>
        </p:nvSpPr>
        <p:spPr>
          <a:xfrm>
            <a:off x="5667275" y="752100"/>
            <a:ext cx="3165000" cy="3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>
                <a:solidFill>
                  <a:srgbClr val="000000"/>
                </a:solidFill>
              </a:rPr>
              <a:t>Enter the guest details i.e.Name, email id.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>
                <a:solidFill>
                  <a:srgbClr val="000000"/>
                </a:solidFill>
              </a:rPr>
              <a:t>Select the payment mode i.e. </a:t>
            </a:r>
            <a:r>
              <a:rPr lang="en-GB" b="1">
                <a:solidFill>
                  <a:srgbClr val="000000"/>
                </a:solidFill>
              </a:rPr>
              <a:t>‘Pay later’</a:t>
            </a:r>
            <a:r>
              <a:rPr lang="en-GB">
                <a:solidFill>
                  <a:srgbClr val="000000"/>
                </a:solidFill>
              </a:rPr>
              <a:t> or </a:t>
            </a:r>
            <a:r>
              <a:rPr lang="en-GB" b="1">
                <a:solidFill>
                  <a:srgbClr val="000000"/>
                </a:solidFill>
              </a:rPr>
              <a:t>‘Pay Now’</a:t>
            </a:r>
            <a:endParaRPr b="1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>
                <a:solidFill>
                  <a:srgbClr val="000000"/>
                </a:solidFill>
              </a:rPr>
              <a:t>You can upsell the selling price where min and max limit is given.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>
                <a:solidFill>
                  <a:srgbClr val="000000"/>
                </a:solidFill>
              </a:rPr>
              <a:t>You can see the earn commission against the price and it will pick according the base commission that is updated on lifeline.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>
                <a:solidFill>
                  <a:srgbClr val="000000"/>
                </a:solidFill>
              </a:rPr>
              <a:t>Base commission 10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Selling Price:1636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Commission you earn: 114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>
                <a:solidFill>
                  <a:srgbClr val="000000"/>
                </a:solidFill>
              </a:rPr>
              <a:t>Click on </a:t>
            </a:r>
            <a:r>
              <a:rPr lang="en-GB" b="1">
                <a:solidFill>
                  <a:srgbClr val="000000"/>
                </a:solidFill>
              </a:rPr>
              <a:t>‘Create Booking’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</p:txBody>
      </p:sp>
      <p:cxnSp>
        <p:nvCxnSpPr>
          <p:cNvPr id="234" name="Google Shape;234;p30"/>
          <p:cNvCxnSpPr/>
          <p:nvPr/>
        </p:nvCxnSpPr>
        <p:spPr>
          <a:xfrm rot="10800000" flipH="1">
            <a:off x="5223475" y="978500"/>
            <a:ext cx="591600" cy="569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0"/>
          <p:cNvCxnSpPr/>
          <p:nvPr/>
        </p:nvCxnSpPr>
        <p:spPr>
          <a:xfrm>
            <a:off x="5132425" y="3493475"/>
            <a:ext cx="648600" cy="387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000"/>
              <a:buFont typeface="Arial" panose="020B0604020202020204"/>
              <a:buNone/>
            </a:pPr>
            <a:r>
              <a:rPr lang="en-GB" sz="2400" b="1"/>
              <a:t>Booking Creation Flow</a:t>
            </a:r>
            <a:endParaRPr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241" name="Google Shape;241;p31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2" name="Google Shape;242;p31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31"/>
          <p:cNvSpPr txBox="1"/>
          <p:nvPr/>
        </p:nvSpPr>
        <p:spPr>
          <a:xfrm>
            <a:off x="152400" y="1199650"/>
            <a:ext cx="7584300" cy="3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31"/>
          <p:cNvPicPr preferRelativeResize="0"/>
          <p:nvPr/>
        </p:nvPicPr>
        <p:blipFill rotWithShape="1">
          <a:blip r:embed="rId3"/>
          <a:srcRect t="9272"/>
          <a:stretch>
            <a:fillRect/>
          </a:stretch>
        </p:blipFill>
        <p:spPr>
          <a:xfrm>
            <a:off x="3814925" y="656675"/>
            <a:ext cx="5225100" cy="389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1"/>
          <p:cNvSpPr/>
          <p:nvPr/>
        </p:nvSpPr>
        <p:spPr>
          <a:xfrm>
            <a:off x="152400" y="850000"/>
            <a:ext cx="2640000" cy="1069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Booking is on Hold i.e. </a:t>
            </a:r>
            <a:r>
              <a:rPr lang="en-GB">
                <a:solidFill>
                  <a:srgbClr val="000000"/>
                </a:solidFill>
              </a:rPr>
              <a:t> created in </a:t>
            </a:r>
            <a:r>
              <a:rPr lang="en-GB" b="1">
                <a:solidFill>
                  <a:srgbClr val="000000"/>
                </a:solidFill>
              </a:rPr>
              <a:t>“Saved”</a:t>
            </a:r>
            <a:r>
              <a:rPr lang="en-GB">
                <a:solidFill>
                  <a:srgbClr val="000000"/>
                </a:solidFill>
              </a:rPr>
              <a:t> status.</a:t>
            </a:r>
          </a:p>
        </p:txBody>
      </p:sp>
      <p:sp>
        <p:nvSpPr>
          <p:cNvPr id="246" name="Google Shape;246;p31"/>
          <p:cNvSpPr/>
          <p:nvPr/>
        </p:nvSpPr>
        <p:spPr>
          <a:xfrm>
            <a:off x="220350" y="2780625"/>
            <a:ext cx="2640000" cy="13200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>
                <a:solidFill>
                  <a:srgbClr val="000000"/>
                </a:solidFill>
              </a:rPr>
              <a:t>After completing the payment process, booking status will automatically change from </a:t>
            </a:r>
            <a:r>
              <a:rPr lang="en-GB" b="1">
                <a:solidFill>
                  <a:srgbClr val="000000"/>
                </a:solidFill>
              </a:rPr>
              <a:t>‘Saved’</a:t>
            </a:r>
            <a:r>
              <a:rPr lang="en-GB">
                <a:solidFill>
                  <a:srgbClr val="000000"/>
                </a:solidFill>
              </a:rPr>
              <a:t> to </a:t>
            </a:r>
            <a:r>
              <a:rPr lang="en-GB" b="1">
                <a:solidFill>
                  <a:srgbClr val="000000"/>
                </a:solidFill>
              </a:rPr>
              <a:t>‘Confirmed’</a:t>
            </a:r>
            <a:r>
              <a:rPr lang="en-GB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cxnSp>
        <p:nvCxnSpPr>
          <p:cNvPr id="247" name="Google Shape;247;p31"/>
          <p:cNvCxnSpPr/>
          <p:nvPr/>
        </p:nvCxnSpPr>
        <p:spPr>
          <a:xfrm>
            <a:off x="2792400" y="1293350"/>
            <a:ext cx="1082400" cy="389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31"/>
          <p:cNvCxnSpPr/>
          <p:nvPr/>
        </p:nvCxnSpPr>
        <p:spPr>
          <a:xfrm flipH="1">
            <a:off x="1466700" y="1938525"/>
            <a:ext cx="11400" cy="842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Points to be Covered</a:t>
            </a:r>
            <a:endParaRPr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14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14"/>
          <p:cNvSpPr txBox="1"/>
          <p:nvPr/>
        </p:nvSpPr>
        <p:spPr>
          <a:xfrm>
            <a:off x="152400" y="635625"/>
            <a:ext cx="43017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Self Onboarding Process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Super agent portal Login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Booking process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Bulk Booking Process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Bulk Booking Price Negotiation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Booking Modification Via Yo Chat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Wallet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Business Summary</a:t>
            </a: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Help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Q&amp;A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45" b="1"/>
              <a:t>Bulk Bookings through Super Agent Portal</a:t>
            </a:r>
            <a:endParaRPr sz="3245"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5" name="Google Shape;255;p32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6" name="Google Shape;256;p32"/>
          <p:cNvSpPr txBox="1"/>
          <p:nvPr/>
        </p:nvSpPr>
        <p:spPr>
          <a:xfrm>
            <a:off x="152400" y="958375"/>
            <a:ext cx="2302200" cy="3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Login with OTP/password on Super Agent Portal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Enable toggle mode </a:t>
            </a:r>
            <a:r>
              <a:rPr lang="en-GB" sz="1500" b="1">
                <a:solidFill>
                  <a:schemeClr val="dk1"/>
                </a:solidFill>
              </a:rPr>
              <a:t>*Bulk Booking (more than 6 rooms)*</a:t>
            </a:r>
            <a:r>
              <a:rPr lang="en-GB" sz="1500">
                <a:solidFill>
                  <a:schemeClr val="dk1"/>
                </a:solidFill>
              </a:rPr>
              <a:t> from home page of Super Agent Portal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pic>
        <p:nvPicPr>
          <p:cNvPr id="257" name="Google Shape;257;p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60475" y="679949"/>
            <a:ext cx="6009750" cy="22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093550" y="3189400"/>
            <a:ext cx="5943600" cy="187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200300" y="2954975"/>
            <a:ext cx="5943600" cy="21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45" b="1"/>
              <a:t>Bulk Bookings through Super Agent Portal</a:t>
            </a:r>
            <a:endParaRPr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265" name="Google Shape;265;p33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6" name="Google Shape;266;p33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7" name="Google Shape;267;p33"/>
          <p:cNvSpPr txBox="1"/>
          <p:nvPr/>
        </p:nvSpPr>
        <p:spPr>
          <a:xfrm>
            <a:off x="152400" y="1199650"/>
            <a:ext cx="2702100" cy="3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Search Hotel name/City/Locality.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Select Check in/Check out dates.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Select no of rooms and no of guest.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Click on Search button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268" name="Google Shape;268;p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20625" y="969525"/>
            <a:ext cx="6123374" cy="33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 txBox="1">
            <a:spLocks noGrp="1"/>
          </p:cNvSpPr>
          <p:nvPr>
            <p:ph type="title"/>
          </p:nvPr>
        </p:nvSpPr>
        <p:spPr>
          <a:xfrm>
            <a:off x="-1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55" b="1"/>
              <a:t>Bulk Booking Price Negotiation Flow</a:t>
            </a:r>
            <a:endParaRPr sz="1655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274" name="Google Shape;274;p34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5" name="Google Shape;275;p34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6" name="Google Shape;276;p34"/>
          <p:cNvSpPr txBox="1"/>
          <p:nvPr/>
        </p:nvSpPr>
        <p:spPr>
          <a:xfrm>
            <a:off x="152400" y="1199650"/>
            <a:ext cx="2688300" cy="15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All hotels will reflect on the search page. For best-discounted prices just click on</a:t>
            </a:r>
            <a:r>
              <a:rPr lang="en-GB" sz="1500" b="1">
                <a:solidFill>
                  <a:schemeClr val="dk1"/>
                </a:solidFill>
              </a:rPr>
              <a:t> *Get Discounted Prices* </a:t>
            </a:r>
            <a:endParaRPr sz="1500" b="1">
              <a:solidFill>
                <a:schemeClr val="dk1"/>
              </a:solidFill>
            </a:endParaRPr>
          </a:p>
        </p:txBody>
      </p:sp>
      <p:pic>
        <p:nvPicPr>
          <p:cNvPr id="277" name="Google Shape;277;p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17775" y="715600"/>
            <a:ext cx="5533406" cy="195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517775" y="2771700"/>
            <a:ext cx="5533400" cy="23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455000" y="2771700"/>
            <a:ext cx="5658950" cy="23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55" b="1"/>
              <a:t>Bulk Booking Price Negotiation Flow</a:t>
            </a:r>
            <a:endParaRPr sz="1655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285" name="Google Shape;285;p35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6" name="Google Shape;286;p35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7" name="Google Shape;287;p35"/>
          <p:cNvSpPr txBox="1"/>
          <p:nvPr/>
        </p:nvSpPr>
        <p:spPr>
          <a:xfrm>
            <a:off x="55875" y="1517550"/>
            <a:ext cx="2743500" cy="31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Click on </a:t>
            </a:r>
            <a:r>
              <a:rPr lang="en-GB" sz="1600" b="1">
                <a:solidFill>
                  <a:schemeClr val="dk1"/>
                </a:solidFill>
              </a:rPr>
              <a:t>hotel and process to Continue to book</a:t>
            </a:r>
            <a:r>
              <a:rPr lang="en-GB" sz="1600">
                <a:solidFill>
                  <a:schemeClr val="dk1"/>
                </a:solidFill>
              </a:rPr>
              <a:t> on the Hotel detail page</a:t>
            </a:r>
            <a:endParaRPr sz="1900"/>
          </a:p>
        </p:txBody>
      </p:sp>
      <p:pic>
        <p:nvPicPr>
          <p:cNvPr id="288" name="Google Shape;288;p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99375" y="1269325"/>
            <a:ext cx="59436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99375" y="1006625"/>
            <a:ext cx="6344625" cy="325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55" b="1"/>
              <a:t>Bulk Booking Price Negotiation Flow</a:t>
            </a:r>
            <a:endParaRPr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295" name="Google Shape;295;p36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6" name="Google Shape;296;p36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36"/>
          <p:cNvSpPr txBox="1"/>
          <p:nvPr/>
        </p:nvSpPr>
        <p:spPr>
          <a:xfrm>
            <a:off x="152400" y="1199650"/>
            <a:ext cx="2522700" cy="31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Click On </a:t>
            </a:r>
            <a:r>
              <a:rPr lang="en-GB" sz="1500" b="1">
                <a:solidFill>
                  <a:schemeClr val="dk1"/>
                </a:solidFill>
              </a:rPr>
              <a:t>*Pay Later*</a:t>
            </a:r>
            <a:endParaRPr sz="15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Fill all details I.e Guest Name, Email Id and Mobile Number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Then Click on </a:t>
            </a:r>
            <a:r>
              <a:rPr lang="en-GB" sz="1500" b="1">
                <a:solidFill>
                  <a:schemeClr val="dk1"/>
                </a:solidFill>
              </a:rPr>
              <a:t>Price Negotiator </a:t>
            </a:r>
            <a:endParaRPr sz="1500"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</a:endParaRPr>
          </a:p>
        </p:txBody>
      </p:sp>
      <p:pic>
        <p:nvPicPr>
          <p:cNvPr id="298" name="Google Shape;298;p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10725" y="1034925"/>
            <a:ext cx="6121399" cy="325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55" b="1"/>
              <a:t>Bulk Booking Price Negotiation Flow</a:t>
            </a:r>
            <a:endParaRPr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304" name="Google Shape;304;p37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5" name="Google Shape;305;p37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6" name="Google Shape;306;p37"/>
          <p:cNvSpPr txBox="1"/>
          <p:nvPr/>
        </p:nvSpPr>
        <p:spPr>
          <a:xfrm>
            <a:off x="220350" y="1558638"/>
            <a:ext cx="19299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</a:rPr>
              <a:t>Click on the drop-down in </a:t>
            </a:r>
            <a:r>
              <a:rPr lang="en-GB" sz="1700" b="1">
                <a:solidFill>
                  <a:schemeClr val="dk1"/>
                </a:solidFill>
              </a:rPr>
              <a:t>*Price Negotiator*</a:t>
            </a:r>
            <a:r>
              <a:rPr lang="en-GB" sz="1700">
                <a:solidFill>
                  <a:schemeClr val="dk1"/>
                </a:solidFill>
              </a:rPr>
              <a:t> </a:t>
            </a:r>
            <a:endParaRPr sz="2000"/>
          </a:p>
        </p:txBody>
      </p:sp>
      <p:pic>
        <p:nvPicPr>
          <p:cNvPr id="307" name="Google Shape;307;p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675850" y="1104150"/>
            <a:ext cx="6299775" cy="343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675850" y="952500"/>
            <a:ext cx="6299775" cy="3432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000"/>
              <a:buFont typeface="Arial" panose="020B0604020202020204"/>
              <a:buNone/>
            </a:pPr>
            <a:r>
              <a:rPr lang="en-GB" sz="2355" b="1"/>
              <a:t>Bulk Booking Price Negotiation Flow</a:t>
            </a:r>
            <a:endParaRPr sz="3245"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314" name="Google Shape;314;p38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5" name="Google Shape;315;p38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6" name="Google Shape;316;p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0350" y="952500"/>
            <a:ext cx="8238650" cy="406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55" b="1"/>
              <a:t>Bulk Booking Price Negotiation Flow</a:t>
            </a:r>
            <a:endParaRPr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322" name="Google Shape;322;p39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3" name="Google Shape;323;p39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39"/>
          <p:cNvSpPr txBox="1"/>
          <p:nvPr/>
        </p:nvSpPr>
        <p:spPr>
          <a:xfrm>
            <a:off x="152400" y="1199650"/>
            <a:ext cx="2633100" cy="29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100" b="1">
                <a:solidFill>
                  <a:schemeClr val="dk1"/>
                </a:solidFill>
              </a:rPr>
              <a:t> </a:t>
            </a:r>
            <a:r>
              <a:rPr lang="en-GB" sz="1500">
                <a:solidFill>
                  <a:schemeClr val="dk1"/>
                </a:solidFill>
              </a:rPr>
              <a:t>Click On </a:t>
            </a:r>
            <a:r>
              <a:rPr lang="en-GB" sz="1500" b="1">
                <a:solidFill>
                  <a:schemeClr val="dk1"/>
                </a:solidFill>
              </a:rPr>
              <a:t>Request Approval</a:t>
            </a:r>
            <a:r>
              <a:rPr lang="en-GB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Click on </a:t>
            </a:r>
            <a:r>
              <a:rPr lang="en-GB" sz="1500" b="1">
                <a:solidFill>
                  <a:schemeClr val="dk1"/>
                </a:solidFill>
              </a:rPr>
              <a:t>*Confirm* </a:t>
            </a:r>
            <a:endParaRPr sz="15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It will get the confirmed or cancelled basis of approval on negotiated prices. Please wait for 24 hours 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25" name="Google Shape;325;p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62000" y="772925"/>
            <a:ext cx="5943600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55" b="1"/>
              <a:t>Bulk Booking Price Negotiation Flow</a:t>
            </a:r>
            <a:endParaRPr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331" name="Google Shape;331;p40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2" name="Google Shape;332;p40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3" name="Google Shape;333;p40"/>
          <p:cNvSpPr txBox="1"/>
          <p:nvPr/>
        </p:nvSpPr>
        <p:spPr>
          <a:xfrm>
            <a:off x="152400" y="1199650"/>
            <a:ext cx="2619300" cy="30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Click on </a:t>
            </a:r>
            <a:r>
              <a:rPr lang="en-GB" sz="1500" b="1">
                <a:solidFill>
                  <a:schemeClr val="dk1"/>
                </a:solidFill>
              </a:rPr>
              <a:t>*Confirm* </a:t>
            </a:r>
            <a:endParaRPr sz="15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500" b="1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It will get the confirmed or cancelled basis of approval on negotiated prices. Please wait for 24 hours 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334" name="Google Shape;334;p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47275" y="800450"/>
            <a:ext cx="4799399" cy="23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971500" y="3218875"/>
            <a:ext cx="4701500" cy="17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61175" y="650700"/>
            <a:ext cx="6051299" cy="23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168875" y="2933700"/>
            <a:ext cx="59436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1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Booking Modification Via Yo Chat</a:t>
            </a:r>
            <a:endParaRPr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343" name="Google Shape;343;p41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4" name="Google Shape;344;p41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5" name="Google Shape;345;p41"/>
          <p:cNvSpPr txBox="1"/>
          <p:nvPr/>
        </p:nvSpPr>
        <p:spPr>
          <a:xfrm>
            <a:off x="152400" y="1199650"/>
            <a:ext cx="7584300" cy="3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6" name="Google Shape;346;p41" title="Yo Chat Booking Modification (1).mp4">
            <a:hlinkClick r:id="rId3"/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31175" y="786997"/>
            <a:ext cx="5574025" cy="418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None/>
            </a:pPr>
            <a:r>
              <a:rPr lang="en-GB" sz="30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OYO SuperAgent – Key Tenets</a:t>
            </a:r>
            <a:endParaRPr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69;p15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5"/>
          <p:cNvSpPr txBox="1"/>
          <p:nvPr/>
        </p:nvSpPr>
        <p:spPr>
          <a:xfrm>
            <a:off x="152400" y="1199650"/>
            <a:ext cx="7584300" cy="3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15"/>
          <p:cNvGrpSpPr/>
          <p:nvPr/>
        </p:nvGrpSpPr>
        <p:grpSpPr>
          <a:xfrm>
            <a:off x="215771" y="1494430"/>
            <a:ext cx="8733626" cy="2637320"/>
            <a:chOff x="386658" y="1119105"/>
            <a:chExt cx="11644834" cy="3516427"/>
          </a:xfrm>
        </p:grpSpPr>
        <p:pic>
          <p:nvPicPr>
            <p:cNvPr id="72" name="Google Shape;72;p15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386658" y="1617433"/>
              <a:ext cx="3328856" cy="1387023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73" name="Google Shape;73;p15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5414868" y="1373261"/>
              <a:ext cx="2001322" cy="1875365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74" name="Google Shape;74;p15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9237305" y="1119105"/>
              <a:ext cx="2112865" cy="2112865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75" name="Google Shape;75;p15"/>
            <p:cNvSpPr txBox="1"/>
            <p:nvPr/>
          </p:nvSpPr>
          <p:spPr>
            <a:xfrm>
              <a:off x="503864" y="3248632"/>
              <a:ext cx="3328800" cy="13869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i="0" u="none" strike="noStrike" cap="none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Accessibility</a:t>
              </a:r>
              <a:r>
                <a:rPr lang="en-GB" b="1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 and Control:</a:t>
              </a:r>
              <a:endParaRPr sz="11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Book hotels from your Desktop or on the go </a:t>
              </a:r>
              <a:endParaRPr sz="12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Ability to modify booking on your own.</a:t>
              </a:r>
              <a:endParaRPr sz="1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" name="Google Shape;76;p15"/>
            <p:cNvSpPr txBox="1"/>
            <p:nvPr/>
          </p:nvSpPr>
          <p:spPr>
            <a:xfrm>
              <a:off x="4755078" y="3262274"/>
              <a:ext cx="3211800" cy="11079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Transparency and Trust: </a:t>
              </a:r>
              <a:endParaRPr sz="11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Complete access to booking statuses, business summary and commission payouts</a:t>
              </a:r>
              <a:endParaRPr sz="1100"/>
            </a:p>
          </p:txBody>
        </p:sp>
        <p:sp>
          <p:nvSpPr>
            <p:cNvPr id="77" name="Google Shape;77;p15"/>
            <p:cNvSpPr txBox="1"/>
            <p:nvPr/>
          </p:nvSpPr>
          <p:spPr>
            <a:xfrm>
              <a:off x="8819692" y="3305237"/>
              <a:ext cx="3211800" cy="11079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Commercial Proposition:</a:t>
              </a:r>
              <a:endParaRPr sz="11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Earn Money: Upsell and flat commission basis, Invoicing</a:t>
              </a:r>
              <a:endParaRPr sz="11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503853" y="1304900"/>
              <a:ext cx="391800" cy="381000"/>
            </a:xfrm>
            <a:prstGeom prst="ellipse">
              <a:avLst/>
            </a:prstGeom>
            <a:solidFill>
              <a:srgbClr val="455A64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1</a:t>
              </a:r>
              <a:endParaRPr sz="1100"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5101199" y="1242098"/>
              <a:ext cx="391800" cy="381000"/>
            </a:xfrm>
            <a:prstGeom prst="ellipse">
              <a:avLst/>
            </a:prstGeom>
            <a:solidFill>
              <a:srgbClr val="455A64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2</a:t>
              </a:r>
              <a:endParaRPr sz="1100"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8919602" y="1304900"/>
              <a:ext cx="391800" cy="381000"/>
            </a:xfrm>
            <a:prstGeom prst="ellipse">
              <a:avLst/>
            </a:prstGeom>
            <a:solidFill>
              <a:srgbClr val="455A64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3</a:t>
              </a:r>
              <a:endParaRPr sz="1100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2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0000"/>
                </a:solidFill>
              </a:rPr>
              <a:t>How to load PREPAID_WALLET?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352" name="Google Shape;352;p42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3" name="Google Shape;353;p42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4" name="Google Shape;354;p42"/>
          <p:cNvSpPr txBox="1"/>
          <p:nvPr/>
        </p:nvSpPr>
        <p:spPr>
          <a:xfrm>
            <a:off x="152400" y="1199650"/>
            <a:ext cx="7584300" cy="3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5" name="Google Shape;355;p42"/>
          <p:cNvPicPr preferRelativeResize="0"/>
          <p:nvPr/>
        </p:nvPicPr>
        <p:blipFill rotWithShape="1">
          <a:blip r:embed="rId3"/>
          <a:srcRect t="10066" b="4914"/>
          <a:stretch>
            <a:fillRect/>
          </a:stretch>
        </p:blipFill>
        <p:spPr>
          <a:xfrm>
            <a:off x="391350" y="1104788"/>
            <a:ext cx="5327099" cy="313972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2"/>
          <p:cNvSpPr/>
          <p:nvPr/>
        </p:nvSpPr>
        <p:spPr>
          <a:xfrm>
            <a:off x="6441075" y="1104800"/>
            <a:ext cx="2537700" cy="1126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>
                <a:solidFill>
                  <a:srgbClr val="000000"/>
                </a:solidFill>
              </a:rPr>
              <a:t>Login to TA portal.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>
                <a:solidFill>
                  <a:srgbClr val="000000"/>
                </a:solidFill>
              </a:rPr>
              <a:t>Click on prepaid option that will be visible top of the page.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cxnSp>
        <p:nvCxnSpPr>
          <p:cNvPr id="357" name="Google Shape;357;p42"/>
          <p:cNvCxnSpPr/>
          <p:nvPr/>
        </p:nvCxnSpPr>
        <p:spPr>
          <a:xfrm>
            <a:off x="4119675" y="1389350"/>
            <a:ext cx="2321400" cy="278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3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000"/>
              <a:buFont typeface="Arial" panose="020B0604020202020204"/>
              <a:buNone/>
            </a:pPr>
            <a:r>
              <a:rPr lang="en-GB" sz="2400" b="1"/>
              <a:t>How to load PREPAID_WALLET? (Cont.)</a:t>
            </a:r>
            <a:endParaRPr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363" name="Google Shape;363;p43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4" name="Google Shape;364;p43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5" name="Google Shape;365;p43"/>
          <p:cNvSpPr txBox="1"/>
          <p:nvPr/>
        </p:nvSpPr>
        <p:spPr>
          <a:xfrm>
            <a:off x="152400" y="1199650"/>
            <a:ext cx="7584300" cy="3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6" name="Google Shape;366;p43"/>
          <p:cNvPicPr preferRelativeResize="0"/>
          <p:nvPr/>
        </p:nvPicPr>
        <p:blipFill rotWithShape="1">
          <a:blip r:embed="rId3"/>
          <a:srcRect t="14251" b="5639"/>
          <a:stretch>
            <a:fillRect/>
          </a:stretch>
        </p:blipFill>
        <p:spPr>
          <a:xfrm>
            <a:off x="186525" y="1013750"/>
            <a:ext cx="5537626" cy="33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3"/>
          <p:cNvSpPr/>
          <p:nvPr/>
        </p:nvSpPr>
        <p:spPr>
          <a:xfrm>
            <a:off x="6509350" y="1150300"/>
            <a:ext cx="2571600" cy="17184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After clicking on prepaid option you will directs to this page.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Go to </a:t>
            </a:r>
            <a:r>
              <a:rPr lang="en-GB" b="1"/>
              <a:t>wallet Type Balance</a:t>
            </a:r>
            <a:r>
              <a:rPr lang="en-GB"/>
              <a:t> and enter the amount that you want to add and click on </a:t>
            </a:r>
            <a:r>
              <a:rPr lang="en-GB" b="1"/>
              <a:t>‘Add’ </a:t>
            </a:r>
            <a:r>
              <a:rPr lang="en-GB"/>
              <a:t>Button.</a:t>
            </a:r>
          </a:p>
        </p:txBody>
      </p:sp>
      <p:cxnSp>
        <p:nvCxnSpPr>
          <p:cNvPr id="368" name="Google Shape;368;p43"/>
          <p:cNvCxnSpPr/>
          <p:nvPr/>
        </p:nvCxnSpPr>
        <p:spPr>
          <a:xfrm rot="10800000" flipH="1">
            <a:off x="4074250" y="2009500"/>
            <a:ext cx="2435100" cy="597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000"/>
              <a:buFont typeface="Arial" panose="020B0604020202020204"/>
              <a:buNone/>
            </a:pPr>
            <a:r>
              <a:rPr lang="en-GB" sz="2400" b="1"/>
              <a:t>How to load PREPAID_WALLET?</a:t>
            </a:r>
            <a:endParaRPr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374" name="Google Shape;374;p44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5" name="Google Shape;375;p44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6" name="Google Shape;376;p44"/>
          <p:cNvSpPr txBox="1"/>
          <p:nvPr/>
        </p:nvSpPr>
        <p:spPr>
          <a:xfrm>
            <a:off x="152400" y="1199650"/>
            <a:ext cx="7584300" cy="3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7" name="Google Shape;377;p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98600" y="991000"/>
            <a:ext cx="4173400" cy="3356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4"/>
          <p:cNvSpPr/>
          <p:nvPr/>
        </p:nvSpPr>
        <p:spPr>
          <a:xfrm>
            <a:off x="6145200" y="1036525"/>
            <a:ext cx="2549100" cy="1752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>
                <a:solidFill>
                  <a:srgbClr val="000000"/>
                </a:solidFill>
              </a:rPr>
              <a:t>After clicking on the ‘Add’ button you will get another page for selecting the payment options i.e Credit/Debit cards/Netbanking/wallets/UPI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379" name="Google Shape;379;p44"/>
          <p:cNvSpPr/>
          <p:nvPr/>
        </p:nvSpPr>
        <p:spPr>
          <a:xfrm>
            <a:off x="6156575" y="3448950"/>
            <a:ext cx="2367000" cy="5802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Click on Make Payment</a:t>
            </a:r>
          </a:p>
        </p:txBody>
      </p:sp>
      <p:cxnSp>
        <p:nvCxnSpPr>
          <p:cNvPr id="380" name="Google Shape;380;p44"/>
          <p:cNvCxnSpPr/>
          <p:nvPr/>
        </p:nvCxnSpPr>
        <p:spPr>
          <a:xfrm rot="10800000" flipH="1">
            <a:off x="3254700" y="1912675"/>
            <a:ext cx="2890500" cy="876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1" name="Google Shape;381;p44"/>
          <p:cNvCxnSpPr/>
          <p:nvPr/>
        </p:nvCxnSpPr>
        <p:spPr>
          <a:xfrm rot="10800000" flipH="1">
            <a:off x="2970275" y="3739050"/>
            <a:ext cx="3186300" cy="324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5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000"/>
              <a:buFont typeface="Arial" panose="020B0604020202020204"/>
              <a:buNone/>
            </a:pPr>
            <a:r>
              <a:rPr lang="en-GB" sz="2335" b="1"/>
              <a:t>How to check all sales summary through the portal?</a:t>
            </a:r>
            <a:endParaRPr sz="3135" b="1"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387" name="Google Shape;387;p45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8" name="Google Shape;388;p45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45"/>
          <p:cNvSpPr txBox="1"/>
          <p:nvPr/>
        </p:nvSpPr>
        <p:spPr>
          <a:xfrm>
            <a:off x="152400" y="1199650"/>
            <a:ext cx="7584300" cy="3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0" name="Google Shape;390;p45"/>
          <p:cNvPicPr preferRelativeResize="0"/>
          <p:nvPr/>
        </p:nvPicPr>
        <p:blipFill rotWithShape="1">
          <a:blip r:embed="rId3"/>
          <a:srcRect t="13181" b="14668"/>
          <a:stretch>
            <a:fillRect/>
          </a:stretch>
        </p:blipFill>
        <p:spPr>
          <a:xfrm>
            <a:off x="2579650" y="1139550"/>
            <a:ext cx="6238850" cy="3026924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5"/>
          <p:cNvSpPr/>
          <p:nvPr/>
        </p:nvSpPr>
        <p:spPr>
          <a:xfrm>
            <a:off x="84275" y="1901275"/>
            <a:ext cx="1877700" cy="9330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>
                <a:solidFill>
                  <a:srgbClr val="000000"/>
                </a:solidFill>
              </a:rPr>
              <a:t>Go to Reports</a:t>
            </a:r>
            <a:endParaRPr sz="1700"/>
          </a:p>
        </p:txBody>
      </p:sp>
      <p:cxnSp>
        <p:nvCxnSpPr>
          <p:cNvPr id="392" name="Google Shape;392;p45"/>
          <p:cNvCxnSpPr/>
          <p:nvPr/>
        </p:nvCxnSpPr>
        <p:spPr>
          <a:xfrm rot="10800000" flipH="1">
            <a:off x="1961975" y="1435950"/>
            <a:ext cx="2400900" cy="1058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6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200" b="1"/>
              <a:t>How to check all sales summary through the portal?(Cont.)</a:t>
            </a:r>
            <a:endParaRPr sz="2200" b="1"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398" name="Google Shape;398;p46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9" name="Google Shape;399;p46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0" name="Google Shape;400;p46"/>
          <p:cNvSpPr txBox="1"/>
          <p:nvPr/>
        </p:nvSpPr>
        <p:spPr>
          <a:xfrm>
            <a:off x="152400" y="1199650"/>
            <a:ext cx="7584300" cy="3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1" name="Google Shape;401;p46"/>
          <p:cNvPicPr preferRelativeResize="0"/>
          <p:nvPr/>
        </p:nvPicPr>
        <p:blipFill rotWithShape="1">
          <a:blip r:embed="rId3"/>
          <a:srcRect t="15797" b="-19866"/>
          <a:stretch>
            <a:fillRect/>
          </a:stretch>
        </p:blipFill>
        <p:spPr>
          <a:xfrm>
            <a:off x="2297575" y="643125"/>
            <a:ext cx="6534725" cy="364247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6"/>
          <p:cNvSpPr/>
          <p:nvPr/>
        </p:nvSpPr>
        <p:spPr>
          <a:xfrm>
            <a:off x="249275" y="1007225"/>
            <a:ext cx="1672800" cy="20598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>
                <a:solidFill>
                  <a:srgbClr val="000000"/>
                </a:solidFill>
              </a:rPr>
              <a:t>Click on ‘</a:t>
            </a:r>
            <a:r>
              <a:rPr lang="en-GB" b="1">
                <a:solidFill>
                  <a:srgbClr val="000000"/>
                </a:solidFill>
              </a:rPr>
              <a:t>Sales Summary</a:t>
            </a:r>
            <a:r>
              <a:rPr lang="en-GB">
                <a:solidFill>
                  <a:srgbClr val="000000"/>
                </a:solidFill>
              </a:rPr>
              <a:t>’,’</a:t>
            </a:r>
            <a:r>
              <a:rPr lang="en-GB" b="1">
                <a:solidFill>
                  <a:srgbClr val="000000"/>
                </a:solidFill>
              </a:rPr>
              <a:t>Account statement’, ‘Commission Summary</a:t>
            </a:r>
            <a:r>
              <a:rPr lang="en-GB">
                <a:solidFill>
                  <a:srgbClr val="000000"/>
                </a:solidFill>
              </a:rPr>
              <a:t>’ option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403" name="Google Shape;403;p46"/>
          <p:cNvCxnSpPr/>
          <p:nvPr/>
        </p:nvCxnSpPr>
        <p:spPr>
          <a:xfrm rot="10800000" flipH="1">
            <a:off x="1922075" y="1371425"/>
            <a:ext cx="1160700" cy="665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4" name="Google Shape;404;p46"/>
          <p:cNvSpPr/>
          <p:nvPr/>
        </p:nvSpPr>
        <p:spPr>
          <a:xfrm>
            <a:off x="317950" y="4094400"/>
            <a:ext cx="8034000" cy="807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>
                <a:solidFill>
                  <a:srgbClr val="000000"/>
                </a:solidFill>
              </a:rPr>
              <a:t>After  clicking on the sales summary, Account statement,Commission Summary you will be able see the details as well as download it through the ‘Download’ option.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7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0" name="Google Shape;410;p47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1" name="Google Shape;411;p47"/>
          <p:cNvSpPr txBox="1"/>
          <p:nvPr/>
        </p:nvSpPr>
        <p:spPr>
          <a:xfrm>
            <a:off x="-96525" y="1031900"/>
            <a:ext cx="3230700" cy="3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 panose="020B0606030504020204"/>
              <a:buChar char="●"/>
            </a:pPr>
            <a:r>
              <a:rPr lang="en-GB" sz="18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Go to Dashboard Page</a:t>
            </a:r>
            <a:r>
              <a:rPr lang="en-GB" sz="12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.</a:t>
            </a:r>
            <a:br>
              <a:rPr lang="en-GB" sz="12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</a:br>
            <a:endParaRPr sz="1200">
              <a:solidFill>
                <a:schemeClr val="dk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 panose="020B0606030504020204"/>
              <a:buChar char="●"/>
            </a:pPr>
            <a:r>
              <a:rPr lang="en-GB" sz="18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Click on </a:t>
            </a:r>
            <a:r>
              <a:rPr lang="en-GB" sz="1800" b="1">
                <a:solidFill>
                  <a:srgbClr val="E42118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‘Help’</a:t>
            </a:r>
            <a:r>
              <a:rPr lang="en-GB" sz="18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.</a:t>
            </a:r>
            <a:br>
              <a:rPr lang="en-GB" sz="18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</a:br>
            <a:endParaRPr sz="1800">
              <a:solidFill>
                <a:schemeClr val="dk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 panose="020B0606030504020204"/>
              <a:buChar char="●"/>
            </a:pPr>
            <a:r>
              <a:rPr lang="en-GB" sz="18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List of FAQs will appear.</a:t>
            </a:r>
            <a:br>
              <a:rPr lang="en-GB" sz="18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</a:br>
            <a:endParaRPr sz="1800">
              <a:solidFill>
                <a:schemeClr val="dk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 panose="020B0606030504020204"/>
              <a:buChar char="●"/>
            </a:pPr>
            <a:r>
              <a:rPr lang="en-GB" sz="18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For every question there is a step by step solution available.</a:t>
            </a:r>
            <a:endParaRPr sz="1800">
              <a:solidFill>
                <a:schemeClr val="dk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pic>
        <p:nvPicPr>
          <p:cNvPr id="412" name="Google Shape;412;p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23775" y="998750"/>
            <a:ext cx="6048600" cy="36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7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20" b="1"/>
              <a:t>Help - FAQs</a:t>
            </a:r>
            <a:endParaRPr sz="3520"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8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9" name="Google Shape;419;p48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0" name="Google Shape;420;p48"/>
          <p:cNvSpPr txBox="1"/>
          <p:nvPr/>
        </p:nvSpPr>
        <p:spPr>
          <a:xfrm>
            <a:off x="2702750" y="1475450"/>
            <a:ext cx="3171600" cy="27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</a:rPr>
              <a:t>THANK YOU</a:t>
            </a:r>
            <a:endParaRPr sz="28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</a:rPr>
              <a:t>ANY QUESTIONS</a:t>
            </a:r>
            <a:endParaRPr sz="2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000"/>
              <a:buFont typeface="Arial" panose="020B0604020202020204"/>
              <a:buNone/>
            </a:pPr>
            <a:r>
              <a:rPr lang="en-GB" sz="2400" b="1"/>
              <a:t>Features of TA Portal</a:t>
            </a:r>
            <a:endParaRPr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7" name="Google Shape;87;p16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Google Shape;88;p16"/>
          <p:cNvSpPr txBox="1"/>
          <p:nvPr/>
        </p:nvSpPr>
        <p:spPr>
          <a:xfrm>
            <a:off x="152400" y="1199650"/>
            <a:ext cx="7584300" cy="3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772225"/>
            <a:ext cx="9144001" cy="437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4000"/>
              <a:buFont typeface="Arial" panose="020B0604020202020204"/>
              <a:buNone/>
            </a:pPr>
            <a:r>
              <a:rPr lang="en-GB" sz="2055" b="1"/>
              <a:t>Process For Self Onboarding through Super Agent</a:t>
            </a:r>
            <a:endParaRPr sz="3355"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6" name="Google Shape;96;p17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Google Shape;97;p17"/>
          <p:cNvSpPr txBox="1"/>
          <p:nvPr/>
        </p:nvSpPr>
        <p:spPr>
          <a:xfrm>
            <a:off x="289275" y="1061750"/>
            <a:ext cx="2385900" cy="23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Open Super Agent home page (</a:t>
            </a:r>
            <a:r>
              <a:rPr lang="en-GB" sz="1600" u="sng">
                <a:solidFill>
                  <a:srgbClr val="1155CC"/>
                </a:solidFill>
                <a:hlinkClick r:id="rId3"/>
              </a:rPr>
              <a:t>https://travelagent.oyorooms.com/superAgent/home</a:t>
            </a:r>
            <a:r>
              <a:rPr lang="en-GB" sz="1600">
                <a:solidFill>
                  <a:schemeClr val="dk1"/>
                </a:solidFill>
              </a:rPr>
              <a:t>)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Click on </a:t>
            </a:r>
            <a:r>
              <a:rPr lang="en-GB" sz="1600" b="1">
                <a:solidFill>
                  <a:schemeClr val="dk1"/>
                </a:solidFill>
              </a:rPr>
              <a:t>*Sign Up Now*</a:t>
            </a:r>
            <a:endParaRPr sz="16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6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300">
              <a:solidFill>
                <a:schemeClr val="dk1"/>
              </a:solidFill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804825" y="737737"/>
            <a:ext cx="6228876" cy="36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55" b="1"/>
              <a:t>Process For Self Onboarding through Super Agent </a:t>
            </a:r>
            <a:r>
              <a:rPr lang="en-GB">
                <a:solidFill>
                  <a:srgbClr val="FF0000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 	</a:t>
            </a:r>
            <a:endParaRPr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" name="Google Shape;105;p18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Google Shape;106;p18"/>
          <p:cNvSpPr txBox="1"/>
          <p:nvPr/>
        </p:nvSpPr>
        <p:spPr>
          <a:xfrm>
            <a:off x="152400" y="1199650"/>
            <a:ext cx="3102000" cy="28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Enter all details I.e Full Name, Company Name, Email Id,City and Mobile number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Click on </a:t>
            </a:r>
            <a:r>
              <a:rPr lang="en-GB" sz="1500" b="1">
                <a:solidFill>
                  <a:schemeClr val="dk1"/>
                </a:solidFill>
              </a:rPr>
              <a:t>*Register Now*</a:t>
            </a:r>
            <a:endParaRPr sz="1500" b="1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Enter PAN Card number and OTP then Click on </a:t>
            </a:r>
            <a:r>
              <a:rPr lang="en-GB" sz="1500" b="1">
                <a:solidFill>
                  <a:schemeClr val="dk1"/>
                </a:solidFill>
              </a:rPr>
              <a:t>*Register Now*</a:t>
            </a:r>
            <a:endParaRPr sz="1500" b="1">
              <a:solidFill>
                <a:schemeClr val="dk1"/>
              </a:solidFill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225" y="910100"/>
            <a:ext cx="5751675" cy="37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000"/>
              <a:buFont typeface="Arial" panose="020B0604020202020204"/>
              <a:buNone/>
            </a:pPr>
            <a:r>
              <a:rPr lang="en-GB" sz="2275" b="1"/>
              <a:t>Process For Self Onboarding</a:t>
            </a:r>
            <a:endParaRPr sz="3575"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4" name="Google Shape;114;p19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19"/>
          <p:cNvSpPr txBox="1"/>
          <p:nvPr/>
        </p:nvSpPr>
        <p:spPr>
          <a:xfrm>
            <a:off x="152400" y="1199650"/>
            <a:ext cx="3874200" cy="29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</a:rPr>
              <a:t>Note : </a:t>
            </a:r>
            <a:r>
              <a:rPr lang="en-GB" sz="1600">
                <a:solidFill>
                  <a:schemeClr val="dk1"/>
                </a:solidFill>
              </a:rPr>
              <a:t>In case partner received *</a:t>
            </a:r>
            <a:r>
              <a:rPr lang="en-GB" sz="1600" b="1">
                <a:solidFill>
                  <a:schemeClr val="dk1"/>
                </a:solidFill>
              </a:rPr>
              <a:t>Phone and Email already in use* </a:t>
            </a:r>
            <a:r>
              <a:rPr lang="en-GB" sz="1600">
                <a:solidFill>
                  <a:schemeClr val="dk1"/>
                </a:solidFill>
              </a:rPr>
              <a:t>error. It’s mean they already registered with OYO.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600">
                <a:solidFill>
                  <a:schemeClr val="dk1"/>
                </a:solidFill>
              </a:rPr>
              <a:t>They can do login with OTP from Login page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82325" y="166175"/>
            <a:ext cx="3787891" cy="49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/>
              <a:t>Next steps post onboarding the account</a:t>
            </a:r>
            <a:endParaRPr sz="3600"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3" name="Google Shape;123;p20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p20"/>
          <p:cNvSpPr txBox="1"/>
          <p:nvPr/>
        </p:nvSpPr>
        <p:spPr>
          <a:xfrm>
            <a:off x="-192325" y="1199650"/>
            <a:ext cx="3074400" cy="2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500">
                <a:solidFill>
                  <a:schemeClr val="dk1"/>
                </a:solidFill>
              </a:rPr>
              <a:t>Admin will receive the email from </a:t>
            </a:r>
            <a:r>
              <a:rPr lang="en-GB" u="sng">
                <a:solidFill>
                  <a:srgbClr val="1155CC"/>
                </a:solidFill>
                <a:highlight>
                  <a:srgbClr val="FFFFFF"/>
                </a:highlight>
                <a:hlinkClick r:id="rId3"/>
              </a:rPr>
              <a:t>noreply@oyorooms.com</a:t>
            </a:r>
            <a:r>
              <a:rPr lang="en-GB" sz="1500">
                <a:solidFill>
                  <a:schemeClr val="dk1"/>
                </a:solidFill>
              </a:rPr>
              <a:t> with the subject line *</a:t>
            </a:r>
            <a:r>
              <a:rPr lang="en-GB" sz="1500" b="1">
                <a:solidFill>
                  <a:schemeClr val="dk1"/>
                </a:solidFill>
              </a:rPr>
              <a:t>Welcome to OYO!*</a:t>
            </a:r>
            <a:endParaRPr sz="1500" b="1">
              <a:solidFill>
                <a:schemeClr val="dk1"/>
              </a:solidFill>
            </a:endParaRPr>
          </a:p>
          <a:p>
            <a:pPr marL="9144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>
                <a:solidFill>
                  <a:schemeClr val="dk1"/>
                </a:solidFill>
              </a:rPr>
              <a:t>Click on</a:t>
            </a:r>
            <a:r>
              <a:rPr lang="en-GB" sz="1500" b="1">
                <a:solidFill>
                  <a:schemeClr val="dk1"/>
                </a:solidFill>
              </a:rPr>
              <a:t> *GET ME STARTED* </a:t>
            </a:r>
            <a:r>
              <a:rPr lang="en-GB" sz="1500">
                <a:solidFill>
                  <a:schemeClr val="dk1"/>
                </a:solidFill>
              </a:rPr>
              <a:t>and complete the account verification process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033700" y="542025"/>
            <a:ext cx="6110200" cy="460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152400" y="107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 panose="020B0604020202020204"/>
              <a:buNone/>
            </a:pPr>
            <a:r>
              <a:rPr lang="en-GB" sz="2000" b="1"/>
              <a:t>Next steps post onboarding the account</a:t>
            </a:r>
            <a:endParaRPr>
              <a:solidFill>
                <a:srgbClr val="FF000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-100" y="-40900"/>
            <a:ext cx="9144000" cy="112500"/>
          </a:xfrm>
          <a:prstGeom prst="rect">
            <a:avLst/>
          </a:prstGeom>
          <a:solidFill>
            <a:srgbClr val="ED2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2" name="Google Shape;132;p21"/>
          <p:cNvCxnSpPr/>
          <p:nvPr/>
        </p:nvCxnSpPr>
        <p:spPr>
          <a:xfrm>
            <a:off x="220352" y="635626"/>
            <a:ext cx="1495200" cy="0"/>
          </a:xfrm>
          <a:prstGeom prst="straightConnector1">
            <a:avLst/>
          </a:prstGeom>
          <a:noFill/>
          <a:ln w="19050" cap="flat" cmpd="sng">
            <a:solidFill>
              <a:srgbClr val="ED2D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21"/>
          <p:cNvSpPr txBox="1"/>
          <p:nvPr/>
        </p:nvSpPr>
        <p:spPr>
          <a:xfrm>
            <a:off x="442675" y="954300"/>
            <a:ext cx="29088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Click on</a:t>
            </a:r>
            <a:r>
              <a:rPr lang="en-GB" sz="1600" b="1">
                <a:solidFill>
                  <a:schemeClr val="dk1"/>
                </a:solidFill>
              </a:rPr>
              <a:t> *Send OTP*</a:t>
            </a:r>
            <a:endParaRPr sz="1600" b="1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Enter OTP and click on </a:t>
            </a:r>
            <a:r>
              <a:rPr lang="en-GB" sz="1600" b="1">
                <a:solidFill>
                  <a:schemeClr val="dk1"/>
                </a:solidFill>
              </a:rPr>
              <a:t>*Verify Mobile*</a:t>
            </a:r>
            <a:endParaRPr sz="1600" b="1">
              <a:solidFill>
                <a:schemeClr val="dk1"/>
              </a:solidFill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0350" y="2193975"/>
            <a:ext cx="8701476" cy="26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972</Words>
  <Application>Microsoft Office PowerPoint</Application>
  <PresentationFormat>On-screen Show (16:9)</PresentationFormat>
  <Paragraphs>146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Open Sans</vt:lpstr>
      <vt:lpstr>Poppins</vt:lpstr>
      <vt:lpstr>Calibri</vt:lpstr>
      <vt:lpstr>Simple Light</vt:lpstr>
      <vt:lpstr>PowerPoint Presentation</vt:lpstr>
      <vt:lpstr>Points to be Covered</vt:lpstr>
      <vt:lpstr>OYO SuperAgent – Key Tenets</vt:lpstr>
      <vt:lpstr>Features of TA Portal</vt:lpstr>
      <vt:lpstr>Process For Self Onboarding through Super Agent</vt:lpstr>
      <vt:lpstr>Process For Self Onboarding through Super Agent   </vt:lpstr>
      <vt:lpstr>Process For Self Onboarding</vt:lpstr>
      <vt:lpstr>Next steps post onboarding the account</vt:lpstr>
      <vt:lpstr>Next steps post onboarding the account</vt:lpstr>
      <vt:lpstr>The steps to Earn Commission</vt:lpstr>
      <vt:lpstr>Login to TA Portal</vt:lpstr>
      <vt:lpstr>How to reset password? </vt:lpstr>
      <vt:lpstr>How to reset password?(Cont.)</vt:lpstr>
      <vt:lpstr>How to reset password?(Cont.) </vt:lpstr>
      <vt:lpstr>How to reset password?(Cont.) </vt:lpstr>
      <vt:lpstr>Booking Creation Flow</vt:lpstr>
      <vt:lpstr>Booking Creation Flow (Cont.)</vt:lpstr>
      <vt:lpstr>Booking Creation Flow (Cont.)</vt:lpstr>
      <vt:lpstr>Booking Creation Flow</vt:lpstr>
      <vt:lpstr>Bulk Bookings through Super Agent Portal</vt:lpstr>
      <vt:lpstr>Bulk Bookings through Super Agent Portal</vt:lpstr>
      <vt:lpstr>Bulk Booking Price Negotiation Flow </vt:lpstr>
      <vt:lpstr>Bulk Booking Price Negotiation Flow </vt:lpstr>
      <vt:lpstr>Bulk Booking Price Negotiation Flow</vt:lpstr>
      <vt:lpstr>Bulk Booking Price Negotiation Flow</vt:lpstr>
      <vt:lpstr>Bulk Booking Price Negotiation Flow</vt:lpstr>
      <vt:lpstr>Bulk Booking Price Negotiation Flow</vt:lpstr>
      <vt:lpstr>Bulk Booking Price Negotiation Flow</vt:lpstr>
      <vt:lpstr>Booking Modification Via Yo Chat</vt:lpstr>
      <vt:lpstr>How to load PREPAID_WALLET? </vt:lpstr>
      <vt:lpstr>How to load PREPAID_WALLET? (Cont.)</vt:lpstr>
      <vt:lpstr>How to load PREPAID_WALLET?</vt:lpstr>
      <vt:lpstr>How to check all sales summary through the portal?</vt:lpstr>
      <vt:lpstr>How to check all sales summary through the portal?(Cont.)</vt:lpstr>
      <vt:lpstr>Help - FAQs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oyo</cp:lastModifiedBy>
  <cp:revision>1</cp:revision>
  <dcterms:created xsi:type="dcterms:W3CDTF">2021-04-06T06:59:49Z</dcterms:created>
  <dcterms:modified xsi:type="dcterms:W3CDTF">2021-06-29T07:44:11Z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